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3.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97"/>
  </p:notesMasterIdLst>
  <p:sldIdLst>
    <p:sldId id="256" r:id="rId3"/>
    <p:sldId id="348" r:id="rId4"/>
    <p:sldId id="347" r:id="rId5"/>
    <p:sldId id="257" r:id="rId6"/>
    <p:sldId id="258" r:id="rId7"/>
    <p:sldId id="321" r:id="rId8"/>
    <p:sldId id="267" r:id="rId9"/>
    <p:sldId id="268" r:id="rId10"/>
    <p:sldId id="324" r:id="rId11"/>
    <p:sldId id="259" r:id="rId12"/>
    <p:sldId id="261" r:id="rId13"/>
    <p:sldId id="319" r:id="rId14"/>
    <p:sldId id="262" r:id="rId15"/>
    <p:sldId id="264" r:id="rId16"/>
    <p:sldId id="322" r:id="rId17"/>
    <p:sldId id="341" r:id="rId18"/>
    <p:sldId id="344" r:id="rId19"/>
    <p:sldId id="345" r:id="rId20"/>
    <p:sldId id="342" r:id="rId21"/>
    <p:sldId id="343" r:id="rId22"/>
    <p:sldId id="272" r:id="rId23"/>
    <p:sldId id="273" r:id="rId24"/>
    <p:sldId id="274" r:id="rId25"/>
    <p:sldId id="275" r:id="rId26"/>
    <p:sldId id="276" r:id="rId27"/>
    <p:sldId id="367" r:id="rId28"/>
    <p:sldId id="328" r:id="rId29"/>
    <p:sldId id="277" r:id="rId30"/>
    <p:sldId id="278" r:id="rId31"/>
    <p:sldId id="329" r:id="rId32"/>
    <p:sldId id="279" r:id="rId33"/>
    <p:sldId id="280" r:id="rId34"/>
    <p:sldId id="330" r:id="rId35"/>
    <p:sldId id="334" r:id="rId36"/>
    <p:sldId id="281" r:id="rId37"/>
    <p:sldId id="282" r:id="rId38"/>
    <p:sldId id="346" r:id="rId39"/>
    <p:sldId id="283" r:id="rId40"/>
    <p:sldId id="331" r:id="rId41"/>
    <p:sldId id="284" r:id="rId42"/>
    <p:sldId id="285" r:id="rId43"/>
    <p:sldId id="360" r:id="rId44"/>
    <p:sldId id="361" r:id="rId45"/>
    <p:sldId id="364" r:id="rId46"/>
    <p:sldId id="362" r:id="rId47"/>
    <p:sldId id="363" r:id="rId48"/>
    <p:sldId id="365" r:id="rId49"/>
    <p:sldId id="368" r:id="rId50"/>
    <p:sldId id="369" r:id="rId51"/>
    <p:sldId id="349" r:id="rId52"/>
    <p:sldId id="366" r:id="rId53"/>
    <p:sldId id="286" r:id="rId54"/>
    <p:sldId id="287" r:id="rId55"/>
    <p:sldId id="288" r:id="rId56"/>
    <p:sldId id="289" r:id="rId57"/>
    <p:sldId id="290" r:id="rId58"/>
    <p:sldId id="351" r:id="rId59"/>
    <p:sldId id="291" r:id="rId60"/>
    <p:sldId id="292" r:id="rId61"/>
    <p:sldId id="293" r:id="rId62"/>
    <p:sldId id="294" r:id="rId63"/>
    <p:sldId id="352" r:id="rId64"/>
    <p:sldId id="295" r:id="rId65"/>
    <p:sldId id="296" r:id="rId66"/>
    <p:sldId id="353" r:id="rId67"/>
    <p:sldId id="297" r:id="rId68"/>
    <p:sldId id="298" r:id="rId69"/>
    <p:sldId id="299" r:id="rId70"/>
    <p:sldId id="354" r:id="rId71"/>
    <p:sldId id="300" r:id="rId72"/>
    <p:sldId id="336" r:id="rId73"/>
    <p:sldId id="301" r:id="rId74"/>
    <p:sldId id="355" r:id="rId75"/>
    <p:sldId id="302" r:id="rId76"/>
    <p:sldId id="303" r:id="rId77"/>
    <p:sldId id="356" r:id="rId78"/>
    <p:sldId id="304" r:id="rId79"/>
    <p:sldId id="305" r:id="rId80"/>
    <p:sldId id="357" r:id="rId81"/>
    <p:sldId id="306" r:id="rId82"/>
    <p:sldId id="307" r:id="rId83"/>
    <p:sldId id="308" r:id="rId84"/>
    <p:sldId id="309" r:id="rId85"/>
    <p:sldId id="358" r:id="rId86"/>
    <p:sldId id="337" r:id="rId87"/>
    <p:sldId id="310" r:id="rId88"/>
    <p:sldId id="311" r:id="rId89"/>
    <p:sldId id="312" r:id="rId90"/>
    <p:sldId id="313" r:id="rId91"/>
    <p:sldId id="314" r:id="rId92"/>
    <p:sldId id="315" r:id="rId93"/>
    <p:sldId id="316" r:id="rId94"/>
    <p:sldId id="359" r:id="rId95"/>
    <p:sldId id="317" r:id="rId9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73"/>
  </p:normalViewPr>
  <p:slideViewPr>
    <p:cSldViewPr snapToGrid="0" snapToObjects="1">
      <p:cViewPr varScale="1">
        <p:scale>
          <a:sx n="86" d="100"/>
          <a:sy n="86" d="100"/>
        </p:scale>
        <p:origin x="284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16244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4039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473849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python/python_basic_operators.htm" TargetMode="External"/><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 we will cover</a:t>
            </a:r>
          </a:p>
        </p:txBody>
      </p:sp>
      <p:sp>
        <p:nvSpPr>
          <p:cNvPr id="143" name="Shape 143"/>
          <p:cNvSpPr txBox="1">
            <a:spLocks noGrp="1"/>
          </p:cNvSpPr>
          <p:nvPr>
            <p:ph type="body" idx="1"/>
          </p:nvPr>
        </p:nvSpPr>
        <p:spPr>
          <a:xfrm>
            <a:off x="274319" y="1758495"/>
            <a:ext cx="8664000" cy="500639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data type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variable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an </a:t>
            </a:r>
            <a:r>
              <a:rPr lang="en" sz="3600" b="1" dirty="0">
                <a:solidFill>
                  <a:srgbClr val="000000"/>
                </a:solidFill>
                <a:latin typeface="Menlo Regular"/>
                <a:ea typeface="Menlo Regular"/>
                <a:cs typeface="Menlo Regular"/>
                <a:sym typeface="courier new"/>
              </a:rPr>
              <a:t>operator</a:t>
            </a:r>
            <a:r>
              <a:rPr lang="en" sz="3600" dirty="0">
                <a:solidFill>
                  <a:srgbClr val="000000"/>
                </a:solidFill>
                <a:sym typeface="Arial"/>
              </a:rPr>
              <a:t>?</a:t>
            </a:r>
          </a:p>
        </p:txBody>
      </p:sp>
      <p:pic>
        <p:nvPicPr>
          <p:cNvPr id="144" name="Shape 144"/>
          <p:cNvPicPr preferRelativeResize="0"/>
          <p:nvPr/>
        </p:nvPicPr>
        <p:blipFill>
          <a:blip r:embed="rId4">
            <a:alphaModFix/>
          </a:blip>
          <a:stretch>
            <a:fillRect/>
          </a:stretch>
        </p:blipFill>
        <p:spPr>
          <a:xfrm>
            <a:off x="5613179" y="1758495"/>
            <a:ext cx="3325140" cy="3363593"/>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Ruby is a "duck-typed" language</a:t>
            </a:r>
            <a:r>
              <a:rPr lang="en" sz="68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1463040"/>
            <a:ext cx="6929594" cy="397296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interpreter.</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file. 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"MD" =&gt; "Maryland"}</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a:t>Keep things regular and neat.</a:t>
            </a:r>
          </a:p>
        </p:txBody>
      </p:sp>
    </p:spTree>
    <p:extLst>
      <p:ext uri="{BB962C8B-B14F-4D97-AF65-F5344CB8AC3E}">
        <p14:creationId xmlns:p14="http://schemas.microsoft.com/office/powerpoint/2010/main" val="399052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r>
              <a:rPr lang="en" sz="2900" dirty="0">
                <a:solidFill>
                  <a:srgbClr val="000000"/>
                </a:solidFill>
              </a:rPr>
              <a:t>Write a program that converts </a:t>
            </a:r>
            <a:r>
              <a:rPr lang="en" sz="2900" b="1" dirty="0">
                <a:solidFill>
                  <a:srgbClr val="000000"/>
                </a:solidFill>
              </a:rPr>
              <a:t>seconds</a:t>
            </a:r>
            <a:r>
              <a:rPr lang="en" sz="2900" dirty="0">
                <a:solidFill>
                  <a:srgbClr val="000000"/>
                </a:solidFill>
              </a:rPr>
              <a:t> to </a:t>
            </a:r>
            <a:r>
              <a:rPr lang="en" sz="2900" b="1" dirty="0">
                <a:solidFill>
                  <a:srgbClr val="000000"/>
                </a:solidFill>
              </a:rPr>
              <a:t>years</a:t>
            </a:r>
            <a:r>
              <a:rPr lang="en" sz="2900" dirty="0">
                <a:solidFill>
                  <a:srgbClr val="000000"/>
                </a:solidFill>
              </a:rPr>
              <a:t>.  Test your program with </a:t>
            </a:r>
            <a:r>
              <a:rPr lang="en" sz="2200" dirty="0">
                <a:solidFill>
                  <a:srgbClr val="0E72A4"/>
                </a:solidFill>
                <a:latin typeface="Menlo Regular"/>
                <a:ea typeface="Courier New"/>
                <a:cs typeface="Menlo Regular"/>
                <a:sym typeface="Courier New"/>
              </a:rPr>
              <a:t>600000000</a:t>
            </a:r>
            <a:r>
              <a:rPr lang="en" sz="2900" dirty="0">
                <a:solidFill>
                  <a:srgbClr val="000000"/>
                </a:solidFill>
              </a:rPr>
              <a:t> seconds, </a:t>
            </a:r>
            <a:r>
              <a:rPr lang="en" sz="2200" dirty="0">
                <a:solidFill>
                  <a:srgbClr val="0E72A4"/>
                </a:solidFill>
                <a:latin typeface="Menlo Regular"/>
                <a:ea typeface="Courier New"/>
                <a:cs typeface="Menlo Regular"/>
                <a:sym typeface="Courier New"/>
              </a:rPr>
              <a:t>60</a:t>
            </a:r>
            <a:r>
              <a:rPr lang="en" sz="2900" dirty="0">
                <a:solidFill>
                  <a:srgbClr val="000000"/>
                </a:solidFill>
              </a:rPr>
              <a:t> seconds, and </a:t>
            </a:r>
            <a:r>
              <a:rPr lang="en" sz="2200" dirty="0">
                <a:solidFill>
                  <a:srgbClr val="0E72A4"/>
                </a:solidFill>
                <a:latin typeface="Menlo Regular"/>
                <a:ea typeface="Courier New"/>
                <a:cs typeface="Menlo Regular"/>
                <a:sym typeface="Courier New"/>
              </a:rPr>
              <a:t>40000.33</a:t>
            </a:r>
            <a:r>
              <a:rPr lang="en" sz="2900" dirty="0">
                <a:solidFill>
                  <a:srgbClr val="000000"/>
                </a:solidFill>
              </a:rPr>
              <a:t> seconds.</a:t>
            </a: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Figure out how many seconds in a year</a:t>
            </a:r>
          </a:p>
          <a:p>
            <a:pPr marL="914400" lvl="1" indent="-381000" rtl="0">
              <a:spcBef>
                <a:spcPts val="0"/>
              </a:spcBef>
              <a:buClr>
                <a:schemeClr val="dk1"/>
              </a:buClr>
              <a:buSzPct val="80000"/>
              <a:buFont typeface="Courier New"/>
              <a:buChar char="o"/>
            </a:pPr>
            <a:r>
              <a:rPr lang="en" dirty="0">
                <a:latin typeface="Open Sans"/>
                <a:ea typeface="Open Sans"/>
                <a:cs typeface="Open Sans"/>
              </a:rPr>
              <a:t>60 seconds in a minute</a:t>
            </a:r>
          </a:p>
          <a:p>
            <a:pPr marL="914400" lvl="1" indent="-381000" rtl="0">
              <a:spcBef>
                <a:spcPts val="0"/>
              </a:spcBef>
              <a:buClr>
                <a:schemeClr val="dk1"/>
              </a:buClr>
              <a:buSzPct val="80000"/>
              <a:buFont typeface="Courier New"/>
              <a:buChar char="o"/>
            </a:pPr>
            <a:r>
              <a:rPr lang="en" dirty="0">
                <a:latin typeface="Open Sans"/>
                <a:ea typeface="Open Sans"/>
                <a:cs typeface="Open Sans"/>
              </a:rPr>
              <a:t>60 minutes in an hour</a:t>
            </a:r>
          </a:p>
          <a:p>
            <a:pPr marL="914400" lvl="1" indent="-381000" rtl="0">
              <a:spcBef>
                <a:spcPts val="0"/>
              </a:spcBef>
              <a:buClr>
                <a:schemeClr val="dk1"/>
              </a:buClr>
              <a:buSzPct val="80000"/>
              <a:buFont typeface="Courier New"/>
              <a:buChar char="o"/>
            </a:pPr>
            <a:r>
              <a:rPr lang="en" dirty="0">
                <a:latin typeface="Open Sans"/>
                <a:ea typeface="Open Sans"/>
                <a:cs typeface="Open Sans"/>
              </a:rPr>
              <a:t>24 hours in a day</a:t>
            </a:r>
          </a:p>
          <a:p>
            <a:pPr marL="914400" lvl="1" indent="-381000" rtl="0">
              <a:spcBef>
                <a:spcPts val="0"/>
              </a:spcBef>
              <a:buClr>
                <a:schemeClr val="dk1"/>
              </a:buClr>
              <a:buSzPct val="80000"/>
              <a:buFont typeface="Courier New"/>
              <a:buChar char="o"/>
            </a:pPr>
            <a:r>
              <a:rPr lang="en" dirty="0">
                <a:latin typeface="Open Sans"/>
                <a:ea typeface="Open Sans"/>
                <a:cs typeface="Open Sans"/>
              </a:rPr>
              <a:t>365 days in a year (365.242 if you're really precise)</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1800" dirty="0">
                <a:solidFill>
                  <a:srgbClr val="000000"/>
                </a:solidFill>
                <a:latin typeface="Menlo Regular"/>
                <a:ea typeface="Courier New"/>
                <a:cs typeface="Menlo Regular"/>
                <a:sym typeface="Courier New"/>
              </a:rPr>
              <a:t>sec = </a:t>
            </a:r>
            <a:r>
              <a:rPr lang="en" sz="1800" dirty="0">
                <a:solidFill>
                  <a:srgbClr val="118987"/>
                </a:solidFill>
                <a:latin typeface="Menlo Regular"/>
                <a:ea typeface="Courier New"/>
                <a:cs typeface="Menlo Regular"/>
                <a:sym typeface="Courier New"/>
              </a:rPr>
              <a:t>600000000.0</a:t>
            </a:r>
          </a:p>
          <a:p>
            <a:pPr lvl="0" rtl="0">
              <a:spcBef>
                <a:spcPts val="0"/>
              </a:spcBef>
              <a:buNone/>
            </a:pP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rint(sec/</a:t>
            </a:r>
            <a:r>
              <a:rPr lang="en" sz="1800" dirty="0">
                <a:solidFill>
                  <a:srgbClr val="118987"/>
                </a:solidFill>
                <a:latin typeface="Menlo Regular"/>
                <a:ea typeface="Courier New"/>
                <a:cs typeface="Menlo Regular"/>
                <a:sym typeface="Courier New"/>
              </a:rPr>
              <a:t>60</a:t>
            </a:r>
            <a:r>
              <a:rPr lang="en" sz="1800" dirty="0">
                <a:solidFill>
                  <a:srgbClr val="000000"/>
                </a:solidFill>
                <a:latin typeface="Menlo Regular"/>
                <a:ea typeface="Courier New"/>
                <a:cs typeface="Menlo Regular"/>
                <a:sym typeface="Courier New"/>
              </a:rPr>
              <a:t>/</a:t>
            </a:r>
            <a:r>
              <a:rPr lang="en" sz="1800" dirty="0">
                <a:solidFill>
                  <a:srgbClr val="118987"/>
                </a:solidFill>
                <a:latin typeface="Menlo Regular"/>
                <a:ea typeface="Courier New"/>
                <a:cs typeface="Menlo Regular"/>
                <a:sym typeface="Courier New"/>
              </a:rPr>
              <a:t>60</a:t>
            </a:r>
            <a:r>
              <a:rPr lang="en" sz="1800" dirty="0">
                <a:solidFill>
                  <a:srgbClr val="000000"/>
                </a:solidFill>
                <a:latin typeface="Menlo Regular"/>
                <a:ea typeface="Courier New"/>
                <a:cs typeface="Menlo Regular"/>
                <a:sym typeface="Courier New"/>
              </a:rPr>
              <a:t>/</a:t>
            </a:r>
            <a:r>
              <a:rPr lang="en" sz="1800" dirty="0">
                <a:solidFill>
                  <a:srgbClr val="118987"/>
                </a:solidFill>
                <a:latin typeface="Menlo Regular"/>
                <a:ea typeface="Courier New"/>
                <a:cs typeface="Menlo Regular"/>
                <a:sym typeface="Courier New"/>
              </a:rPr>
              <a:t>24</a:t>
            </a:r>
            <a:r>
              <a:rPr lang="en" sz="1800" dirty="0">
                <a:solidFill>
                  <a:srgbClr val="000000"/>
                </a:solidFill>
                <a:latin typeface="Menlo Regular"/>
                <a:ea typeface="Courier New"/>
                <a:cs typeface="Menlo Regular"/>
                <a:sym typeface="Courier New"/>
              </a:rPr>
              <a:t>/</a:t>
            </a:r>
            <a:r>
              <a:rPr lang="en" sz="1800" dirty="0">
                <a:solidFill>
                  <a:srgbClr val="118987"/>
                </a:solidFill>
                <a:latin typeface="Menlo Regular"/>
                <a:ea typeface="Courier New"/>
                <a:cs typeface="Menlo Regular"/>
                <a:sym typeface="Courier New"/>
              </a:rPr>
              <a:t>365)</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1307</TotalTime>
  <Words>3332</Words>
  <Application>Microsoft Macintosh PowerPoint</Application>
  <PresentationFormat>On-screen Show (4:3)</PresentationFormat>
  <Paragraphs>590</Paragraphs>
  <Slides>94</Slides>
  <Notes>89</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94</vt:i4>
      </vt:variant>
    </vt:vector>
  </HeadingPairs>
  <TitlesOfParts>
    <vt:vector size="108" baseType="lpstr">
      <vt:lpstr>Arial</vt:lpstr>
      <vt:lpstr>Arial</vt:lpstr>
      <vt:lpstr>courier new</vt:lpstr>
      <vt:lpstr>courier new</vt:lpstr>
      <vt:lpstr>Mangal</vt:lpstr>
      <vt:lpstr>Menlo Regular</vt:lpstr>
      <vt:lpstr>Open Sans</vt:lpstr>
      <vt:lpstr>trebuchet ms</vt:lpstr>
      <vt:lpstr>Ubuntu</vt:lpstr>
      <vt:lpstr>Wingdings</vt:lpstr>
      <vt:lpstr>Yanone Kaffeesatz Bold</vt:lpstr>
      <vt:lpstr>Yanone Kaffeesatz Regular</vt:lpstr>
      <vt:lpstr>Custom Theme</vt:lpstr>
      <vt:lpstr>Custom Theme</vt:lpstr>
      <vt:lpstr>PowerPoint Presentation</vt:lpstr>
      <vt:lpstr>PowerPoint Presentation</vt:lpstr>
      <vt:lpstr>Introduction to Humanities Programming</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What we will cover</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Ruby is a "duck-typed" language </vt:lpstr>
      <vt:lpstr>Duck-typing</vt:lpstr>
      <vt:lpstr>Duck-typing</vt:lpstr>
      <vt:lpstr>Types of ducks</vt:lpstr>
      <vt:lpstr>Numbers &amp; Letters</vt:lpstr>
      <vt:lpstr>Strings</vt:lpstr>
      <vt:lpstr>Exercise</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PowerPoint Presentation</vt:lpstr>
      <vt:lpstr>Resources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Walsh, Brandon M (bmw9t)</cp:lastModifiedBy>
  <cp:revision>161</cp:revision>
  <dcterms:modified xsi:type="dcterms:W3CDTF">2019-05-15T14:36:38Z</dcterms:modified>
</cp:coreProperties>
</file>